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62" r:id="rId2"/>
    <p:sldId id="269" r:id="rId3"/>
    <p:sldId id="270" r:id="rId4"/>
    <p:sldId id="271" r:id="rId5"/>
    <p:sldId id="273" r:id="rId6"/>
    <p:sldId id="272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43200"/>
            <a:ext cx="54864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ketchfab.com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920277"/>
            <a:ext cx="8001000" cy="1325563"/>
          </a:xfrm>
        </p:spPr>
        <p:txBody>
          <a:bodyPr/>
          <a:lstStyle/>
          <a:p>
            <a:r>
              <a:rPr lang="et-EE" b="1" dirty="0"/>
              <a:t>AR/VR tehnoloogiate kasutamine </a:t>
            </a:r>
            <a:r>
              <a:rPr lang="en-US" b="1" dirty="0" err="1"/>
              <a:t>sisuloomeks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0" y="3429000"/>
            <a:ext cx="7543800" cy="1600200"/>
          </a:xfrm>
        </p:spPr>
        <p:txBody>
          <a:bodyPr/>
          <a:lstStyle/>
          <a:p>
            <a:r>
              <a:rPr lang="en-US" dirty="0" err="1"/>
              <a:t>Klass+VR</a:t>
            </a:r>
            <a:r>
              <a:rPr lang="en-US" dirty="0"/>
              <a:t>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koolituspäevad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31.01.-01.02.2020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58361-C43C-43D1-A4BE-C1376993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Tunniplaan</a:t>
            </a:r>
            <a:r>
              <a:rPr lang="en-US" dirty="0"/>
              <a:t> 31. </a:t>
            </a:r>
            <a:r>
              <a:rPr lang="en-US" dirty="0" err="1"/>
              <a:t>jaanuaril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AE8C3E-E5CE-4270-9F81-6956BCD5C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2905"/>
              </p:ext>
            </p:extLst>
          </p:nvPr>
        </p:nvGraphicFramePr>
        <p:xfrm>
          <a:off x="342900" y="1358329"/>
          <a:ext cx="11506200" cy="5103656"/>
        </p:xfrm>
        <a:graphic>
          <a:graphicData uri="http://schemas.openxmlformats.org/drawingml/2006/table">
            <a:tbl>
              <a:tblPr/>
              <a:tblGrid>
                <a:gridCol w="1580615">
                  <a:extLst>
                    <a:ext uri="{9D8B030D-6E8A-4147-A177-3AD203B41FA5}">
                      <a16:colId xmlns:a16="http://schemas.microsoft.com/office/drawing/2014/main" val="3440597974"/>
                    </a:ext>
                  </a:extLst>
                </a:gridCol>
                <a:gridCol w="8175011">
                  <a:extLst>
                    <a:ext uri="{9D8B030D-6E8A-4147-A177-3AD203B41FA5}">
                      <a16:colId xmlns:a16="http://schemas.microsoft.com/office/drawing/2014/main" val="2034773075"/>
                    </a:ext>
                  </a:extLst>
                </a:gridCol>
                <a:gridCol w="1750574">
                  <a:extLst>
                    <a:ext uri="{9D8B030D-6E8A-4147-A177-3AD203B41FA5}">
                      <a16:colId xmlns:a16="http://schemas.microsoft.com/office/drawing/2014/main" val="1828075391"/>
                    </a:ext>
                  </a:extLst>
                </a:gridCol>
              </a:tblGrid>
              <a:tr h="306682"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AR/VR kasutamine sisuloomeks.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72944"/>
                  </a:ext>
                </a:extLst>
              </a:tr>
              <a:tr h="82366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11.00-12.40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AR/VR sisuloome vaatepunktist.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AR/VR kasutaja vaatepunktist: rakenduste näiteid.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Madis Vasser,</a:t>
                      </a:r>
                      <a:endParaRPr lang="et-EE" sz="200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Geidi Mitt</a:t>
                      </a:r>
                      <a:endParaRPr lang="et-EE" sz="20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815188"/>
                  </a:ext>
                </a:extLst>
              </a:tr>
              <a:tr h="306682"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LÕUNA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0092"/>
                  </a:ext>
                </a:extLst>
              </a:tr>
              <a:tr h="145454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13.10-15.30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Töö rühmades: seadmete ja VR rakenduste katsetamine.</a:t>
                      </a:r>
                      <a:endParaRPr lang="fi-FI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Madis Vasser, Geidi Mitt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082449"/>
                  </a:ext>
                </a:extLst>
              </a:tr>
              <a:tr h="306682"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KOHVIPAUS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99140"/>
                  </a:ext>
                </a:extLst>
              </a:tr>
              <a:tr h="145454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16.00-18.00</a:t>
                      </a:r>
                      <a:endParaRPr lang="et-EE" sz="200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Töö rühmades: seadmete ja VR rakenduste katsetamine. 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Kokkuvõtete tegemine.</a:t>
                      </a: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Madis Vasser,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Geidi Mitt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6663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21E4EC9-C6CF-4DED-AA62-A0E05B7B989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0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0354-3FAE-4C7F-A372-6A18287C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Tunniplaan</a:t>
            </a:r>
            <a:r>
              <a:rPr lang="en-US" dirty="0"/>
              <a:t> 1. </a:t>
            </a:r>
            <a:r>
              <a:rPr lang="en-US" dirty="0" err="1"/>
              <a:t>veebruaril</a:t>
            </a: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EAABB-0E4A-4D6D-8490-AF0318609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DA80B7-D750-4E85-BACB-5E4E99D29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37594"/>
              </p:ext>
            </p:extLst>
          </p:nvPr>
        </p:nvGraphicFramePr>
        <p:xfrm>
          <a:off x="533400" y="1676400"/>
          <a:ext cx="11125199" cy="3986000"/>
        </p:xfrm>
        <a:graphic>
          <a:graphicData uri="http://schemas.openxmlformats.org/drawingml/2006/table">
            <a:tbl>
              <a:tblPr/>
              <a:tblGrid>
                <a:gridCol w="1528275">
                  <a:extLst>
                    <a:ext uri="{9D8B030D-6E8A-4147-A177-3AD203B41FA5}">
                      <a16:colId xmlns:a16="http://schemas.microsoft.com/office/drawing/2014/main" val="3086936254"/>
                    </a:ext>
                  </a:extLst>
                </a:gridCol>
                <a:gridCol w="7904315">
                  <a:extLst>
                    <a:ext uri="{9D8B030D-6E8A-4147-A177-3AD203B41FA5}">
                      <a16:colId xmlns:a16="http://schemas.microsoft.com/office/drawing/2014/main" val="3000192904"/>
                    </a:ext>
                  </a:extLst>
                </a:gridCol>
                <a:gridCol w="1692609">
                  <a:extLst>
                    <a:ext uri="{9D8B030D-6E8A-4147-A177-3AD203B41FA5}">
                      <a16:colId xmlns:a16="http://schemas.microsoft.com/office/drawing/2014/main" val="3501960224"/>
                    </a:ext>
                  </a:extLst>
                </a:gridCol>
              </a:tblGrid>
              <a:tr h="295189"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AR/VR kasutamine sisuloomeks. Tunnikavade koostamine.</a:t>
                      </a:r>
                      <a:endParaRPr lang="fi-FI" sz="2000" dirty="0">
                        <a:effectLst/>
                        <a:latin typeface="+mn-lt"/>
                      </a:endParaRPr>
                    </a:p>
                  </a:txBody>
                  <a:tcPr marL="52453" marR="52453" marT="32840" marB="328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11045"/>
                  </a:ext>
                </a:extLst>
              </a:tr>
              <a:tr h="124785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09.00-11.00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52453" marR="52453" marT="32840" marB="328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Õppekava analüüs: AR/VR võimalused ja väärtus õppetöös. 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AR/VR rakenduste usaldusväärsusest.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Kogemustest AR-ga (EL-STEM pilootprojekti näitel).</a:t>
                      </a: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52453" marR="52453" marT="32840" marB="328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1800">
                          <a:effectLst/>
                          <a:latin typeface="+mn-lt"/>
                        </a:rPr>
                      </a:b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Madis Vasser, Geidi Mitt</a:t>
                      </a:r>
                      <a:endParaRPr lang="et-EE" sz="1800">
                        <a:effectLst/>
                        <a:latin typeface="+mn-lt"/>
                      </a:endParaRPr>
                    </a:p>
                  </a:txBody>
                  <a:tcPr marL="52453" marR="52453" marT="32840" marB="328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814970"/>
                  </a:ext>
                </a:extLst>
              </a:tr>
              <a:tr h="295189"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LÕUNA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52453" marR="52453" marT="32840" marB="328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955196"/>
                  </a:ext>
                </a:extLst>
              </a:tr>
              <a:tr h="100968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11.30-13.30</a:t>
                      </a:r>
                      <a:endParaRPr lang="et-EE" sz="2000">
                        <a:effectLst/>
                        <a:latin typeface="+mn-lt"/>
                      </a:endParaRPr>
                    </a:p>
                  </a:txBody>
                  <a:tcPr marL="52453" marR="52453" marT="32840" marB="328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fi-FI" sz="2000" dirty="0">
                          <a:effectLst/>
                          <a:latin typeface="+mn-lt"/>
                        </a:rPr>
                      </a:b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Rakenduste iseseisev katsetamine. </a:t>
                      </a:r>
                      <a:endParaRPr lang="fi-FI" sz="2000" dirty="0">
                        <a:effectLst/>
                        <a:latin typeface="+mn-lt"/>
                      </a:endParaRPr>
                    </a:p>
                    <a:p>
                      <a:pPr marL="4572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Tunnikavade väljatöötamine.</a:t>
                      </a:r>
                      <a:endParaRPr lang="fi-FI" sz="2000" dirty="0">
                        <a:effectLst/>
                        <a:latin typeface="+mn-lt"/>
                      </a:endParaRPr>
                    </a:p>
                    <a:p>
                      <a:pPr fontAlgn="ctr"/>
                      <a:endParaRPr lang="fi-FI" sz="2000" dirty="0">
                        <a:effectLst/>
                        <a:latin typeface="+mn-lt"/>
                      </a:endParaRPr>
                    </a:p>
                  </a:txBody>
                  <a:tcPr marL="52453" marR="52453" marT="32840" marB="328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1800">
                          <a:effectLst/>
                          <a:latin typeface="+mn-lt"/>
                        </a:rPr>
                      </a:b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Madis Vasser, Geidi Mitt</a:t>
                      </a:r>
                      <a:endParaRPr lang="et-EE" sz="1800">
                        <a:effectLst/>
                        <a:latin typeface="+mn-lt"/>
                      </a:endParaRPr>
                    </a:p>
                  </a:txBody>
                  <a:tcPr marL="52453" marR="52453" marT="32840" marB="328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185353"/>
                  </a:ext>
                </a:extLst>
              </a:tr>
              <a:tr h="295189"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KOHVIPAUS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52453" marR="52453" marT="32840" marB="328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2113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4FEFE10-DF1E-40BB-B973-D129C11E93B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-6901226" y="3035469"/>
            <a:ext cx="267165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t-EE" altLang="et-E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6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BF28-B684-4CD8-80A8-527D7621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Tunniplaan</a:t>
            </a:r>
            <a:r>
              <a:rPr lang="en-US" dirty="0"/>
              <a:t> 1. </a:t>
            </a:r>
            <a:r>
              <a:rPr lang="en-US" dirty="0" err="1"/>
              <a:t>veebruaril</a:t>
            </a: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746FF-D402-4576-A779-F3D9F26F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1E19F5-545D-43E3-B97E-01F496F17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57605"/>
              </p:ext>
            </p:extLst>
          </p:nvPr>
        </p:nvGraphicFramePr>
        <p:xfrm>
          <a:off x="304800" y="1676400"/>
          <a:ext cx="11582400" cy="3657600"/>
        </p:xfrm>
        <a:graphic>
          <a:graphicData uri="http://schemas.openxmlformats.org/drawingml/2006/table">
            <a:tbl>
              <a:tblPr/>
              <a:tblGrid>
                <a:gridCol w="1591083">
                  <a:extLst>
                    <a:ext uri="{9D8B030D-6E8A-4147-A177-3AD203B41FA5}">
                      <a16:colId xmlns:a16="http://schemas.microsoft.com/office/drawing/2014/main" val="2917153874"/>
                    </a:ext>
                  </a:extLst>
                </a:gridCol>
                <a:gridCol w="8229150">
                  <a:extLst>
                    <a:ext uri="{9D8B030D-6E8A-4147-A177-3AD203B41FA5}">
                      <a16:colId xmlns:a16="http://schemas.microsoft.com/office/drawing/2014/main" val="4163249741"/>
                    </a:ext>
                  </a:extLst>
                </a:gridCol>
                <a:gridCol w="1762167">
                  <a:extLst>
                    <a:ext uri="{9D8B030D-6E8A-4147-A177-3AD203B41FA5}">
                      <a16:colId xmlns:a16="http://schemas.microsoft.com/office/drawing/2014/main" val="2943154605"/>
                    </a:ext>
                  </a:extLst>
                </a:gridCol>
              </a:tblGrid>
              <a:tr h="195858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14.00-15.30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Kogemustest VR-ga (Futuruumi ja Põltsamaa Ühisgümnaasiumi näitel).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fontAlgn="ctr"/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Kristen Tamm, Rainer Tõnnis</a:t>
                      </a:r>
                      <a:endParaRPr lang="et-EE" sz="2000">
                        <a:effectLst/>
                        <a:latin typeface="+mn-lt"/>
                      </a:endParaRPr>
                    </a:p>
                    <a:p>
                      <a:pPr fontAlgn="t"/>
                      <a:br>
                        <a:rPr lang="et-EE" sz="2000">
                          <a:effectLst/>
                          <a:latin typeface="+mn-lt"/>
                        </a:rPr>
                      </a:br>
                      <a:endParaRPr lang="et-EE" sz="20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600974"/>
                  </a:ext>
                </a:extLst>
              </a:tr>
              <a:tr h="169901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15.30-16.00</a:t>
                      </a:r>
                      <a:endParaRPr lang="et-EE" sz="200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Arutelu ja kokkuvõte koolituspäevadest, edasiste kokkulepete sõlmimine.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fontAlgn="ctr"/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Madis Vasser, Geidi Mitt</a:t>
                      </a:r>
                      <a:endParaRPr lang="et-EE" sz="2000" dirty="0">
                        <a:effectLst/>
                        <a:latin typeface="+mn-lt"/>
                      </a:endParaRPr>
                    </a:p>
                    <a:p>
                      <a:pPr fontAlgn="t"/>
                      <a:br>
                        <a:rPr lang="et-EE" sz="2000" dirty="0">
                          <a:effectLst/>
                          <a:latin typeface="+mn-lt"/>
                        </a:rPr>
                      </a:br>
                      <a:endParaRPr lang="et-EE" sz="2000" dirty="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73079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A02F880-8EE0-4961-ADBB-930CA3BE095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-2850802" y="3234035"/>
            <a:ext cx="180232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8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8E4-BD5F-4E4A-8295-1C96B41F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11277600" cy="685800"/>
          </a:xfrm>
        </p:spPr>
        <p:txBody>
          <a:bodyPr/>
          <a:lstStyle/>
          <a:p>
            <a:pPr algn="ctr"/>
            <a:r>
              <a:rPr lang="en-US" sz="4000" dirty="0" err="1"/>
              <a:t>Kuidas</a:t>
            </a:r>
            <a:r>
              <a:rPr lang="en-US" sz="4000" dirty="0"/>
              <a:t> ja </a:t>
            </a:r>
            <a:r>
              <a:rPr lang="en-US" sz="4000" dirty="0" err="1"/>
              <a:t>miks</a:t>
            </a:r>
            <a:r>
              <a:rPr lang="en-US" sz="4000" dirty="0"/>
              <a:t> </a:t>
            </a:r>
            <a:r>
              <a:rPr lang="en-US" sz="4000" dirty="0" err="1"/>
              <a:t>tuua</a:t>
            </a:r>
            <a:r>
              <a:rPr lang="en-US" sz="4000" dirty="0"/>
              <a:t> AR/VR </a:t>
            </a:r>
            <a:r>
              <a:rPr lang="en-US" sz="4000" dirty="0" err="1"/>
              <a:t>tundidesse</a:t>
            </a:r>
            <a:r>
              <a:rPr lang="en-US" sz="4000" dirty="0"/>
              <a:t>?</a:t>
            </a:r>
            <a:endParaRPr lang="et-E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F102-3ACE-490F-8763-72D34CB75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96611"/>
            <a:ext cx="10972800" cy="4953000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mõõtmetelt</a:t>
            </a:r>
            <a:r>
              <a:rPr lang="en-US" dirty="0"/>
              <a:t> </a:t>
            </a:r>
            <a:r>
              <a:rPr lang="en-US" dirty="0" err="1"/>
              <a:t>liiga</a:t>
            </a:r>
            <a:r>
              <a:rPr lang="en-US" dirty="0"/>
              <a:t> </a:t>
            </a:r>
            <a:r>
              <a:rPr lang="en-US" dirty="0" err="1"/>
              <a:t>väikeste</a:t>
            </a:r>
            <a:r>
              <a:rPr lang="en-US" dirty="0"/>
              <a:t>/</a:t>
            </a:r>
            <a:r>
              <a:rPr lang="en-US" dirty="0" err="1"/>
              <a:t>suurte</a:t>
            </a:r>
            <a:r>
              <a:rPr lang="en-US" dirty="0"/>
              <a:t> </a:t>
            </a:r>
            <a:r>
              <a:rPr lang="et-EE" dirty="0"/>
              <a:t>kontseptsioonide hoomamine</a:t>
            </a:r>
            <a:r>
              <a:rPr lang="en-US" dirty="0"/>
              <a:t> (</a:t>
            </a:r>
            <a:r>
              <a:rPr lang="en-US" dirty="0" err="1"/>
              <a:t>nt</a:t>
            </a:r>
            <a:r>
              <a:rPr lang="en-US" dirty="0"/>
              <a:t>: </a:t>
            </a:r>
            <a:r>
              <a:rPr lang="et-EE" dirty="0"/>
              <a:t>molekulid</a:t>
            </a:r>
            <a:r>
              <a:rPr lang="en-US" dirty="0"/>
              <a:t>,</a:t>
            </a:r>
            <a:r>
              <a:rPr lang="et-EE" dirty="0"/>
              <a:t> Päikesesüsteem</a:t>
            </a:r>
            <a:r>
              <a:rPr lang="en-US" dirty="0"/>
              <a:t>);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t-EE" dirty="0"/>
              <a:t>väga kiirete</a:t>
            </a:r>
            <a:r>
              <a:rPr lang="en-US" dirty="0"/>
              <a:t>/</a:t>
            </a:r>
            <a:r>
              <a:rPr lang="et-EE" dirty="0"/>
              <a:t>aeglaste protsesside kujutamine</a:t>
            </a:r>
            <a:r>
              <a:rPr lang="en-US" dirty="0"/>
              <a:t> (</a:t>
            </a:r>
            <a:r>
              <a:rPr lang="et-EE" dirty="0"/>
              <a:t>nt</a:t>
            </a:r>
            <a:r>
              <a:rPr lang="en-US" dirty="0"/>
              <a:t>:</a:t>
            </a:r>
            <a:r>
              <a:rPr lang="et-EE" dirty="0"/>
              <a:t> keemili</a:t>
            </a:r>
            <a:r>
              <a:rPr lang="en-US" dirty="0"/>
              <a:t>s</a:t>
            </a:r>
            <a:r>
              <a:rPr lang="et-EE" dirty="0"/>
              <a:t>e</a:t>
            </a:r>
            <a:r>
              <a:rPr lang="en-US" dirty="0"/>
              <a:t>d</a:t>
            </a:r>
            <a:r>
              <a:rPr lang="et-EE" dirty="0"/>
              <a:t> reaktsioon</a:t>
            </a:r>
            <a:r>
              <a:rPr lang="en-US" dirty="0"/>
              <a:t>id,</a:t>
            </a:r>
            <a:r>
              <a:rPr lang="et-EE" dirty="0"/>
              <a:t> evolutsioon</a:t>
            </a:r>
            <a:r>
              <a:rPr lang="en-US" dirty="0"/>
              <a:t>);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t-EE" dirty="0"/>
              <a:t>kaugel asuvate</a:t>
            </a:r>
            <a:r>
              <a:rPr lang="en-US" dirty="0"/>
              <a:t>, </a:t>
            </a:r>
            <a:r>
              <a:rPr lang="en-US" dirty="0" err="1"/>
              <a:t>ajalooliste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t-EE" dirty="0"/>
              <a:t>ohtlike kohtade</a:t>
            </a:r>
            <a:r>
              <a:rPr lang="en-US" dirty="0"/>
              <a:t> </a:t>
            </a:r>
            <a:r>
              <a:rPr lang="en-US" dirty="0" err="1"/>
              <a:t>külastamise</a:t>
            </a:r>
            <a:r>
              <a:rPr lang="en-US" dirty="0"/>
              <a:t> </a:t>
            </a:r>
            <a:r>
              <a:rPr lang="en-US" dirty="0" err="1"/>
              <a:t>võimalus</a:t>
            </a:r>
            <a:r>
              <a:rPr lang="en-US" dirty="0"/>
              <a:t> (</a:t>
            </a:r>
            <a:r>
              <a:rPr lang="en-US" dirty="0" err="1"/>
              <a:t>nt</a:t>
            </a:r>
            <a:r>
              <a:rPr lang="en-US" dirty="0"/>
              <a:t>: </a:t>
            </a:r>
            <a:r>
              <a:rPr lang="en-US" dirty="0" err="1"/>
              <a:t>ookeanipõhi</a:t>
            </a:r>
            <a:r>
              <a:rPr lang="en-US" dirty="0"/>
              <a:t>, </a:t>
            </a:r>
            <a:r>
              <a:rPr lang="en-US" dirty="0" err="1"/>
              <a:t>vihmametsad</a:t>
            </a:r>
            <a:r>
              <a:rPr lang="en-US" dirty="0"/>
              <a:t>);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t-EE" dirty="0"/>
              <a:t>võimalus uurida 3D mudeleid eri külgedelt või minna nende sisse</a:t>
            </a:r>
            <a:r>
              <a:rPr lang="en-US" dirty="0"/>
              <a:t> (</a:t>
            </a:r>
            <a:r>
              <a:rPr lang="et-EE" dirty="0"/>
              <a:t>nt</a:t>
            </a:r>
            <a:r>
              <a:rPr lang="en-US" dirty="0"/>
              <a:t>:</a:t>
            </a:r>
            <a:r>
              <a:rPr lang="et-EE" dirty="0"/>
              <a:t> geomeetrilised kujundi</a:t>
            </a:r>
            <a:r>
              <a:rPr lang="en-US" dirty="0"/>
              <a:t>d, </a:t>
            </a:r>
            <a:r>
              <a:rPr lang="et-EE" dirty="0"/>
              <a:t>anatoomia</a:t>
            </a:r>
            <a:r>
              <a:rPr lang="en-US" dirty="0"/>
              <a:t>);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...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C79A9-7383-497C-9EE4-2989D8B85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7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42BB-BBD0-4B8A-AEC4-22C9C08D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483"/>
            <a:ext cx="10972800" cy="685800"/>
          </a:xfrm>
        </p:spPr>
        <p:txBody>
          <a:bodyPr/>
          <a:lstStyle/>
          <a:p>
            <a:r>
              <a:rPr lang="en-US" sz="4200" dirty="0"/>
              <a:t>EL-STEM </a:t>
            </a:r>
            <a:r>
              <a:rPr lang="en-US" sz="4200" dirty="0" err="1"/>
              <a:t>pilootprojekt</a:t>
            </a:r>
            <a:r>
              <a:rPr lang="en-US" sz="4200" dirty="0"/>
              <a:t> </a:t>
            </a:r>
            <a:endParaRPr lang="et-EE" sz="4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E2132-A8DE-465B-A261-C272FC122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752600"/>
            <a:ext cx="10972800" cy="4953000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liitreaalsuse</a:t>
            </a:r>
            <a:r>
              <a:rPr lang="en-US" dirty="0"/>
              <a:t> (AR) </a:t>
            </a:r>
            <a:r>
              <a:rPr lang="en-US" dirty="0" err="1"/>
              <a:t>õpistsenaariumid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9. </a:t>
            </a:r>
            <a:r>
              <a:rPr lang="en-US" dirty="0" err="1"/>
              <a:t>klassi</a:t>
            </a:r>
            <a:r>
              <a:rPr lang="en-US" dirty="0"/>
              <a:t> </a:t>
            </a:r>
            <a:r>
              <a:rPr lang="en-US" dirty="0" err="1"/>
              <a:t>bioloogia</a:t>
            </a:r>
            <a:r>
              <a:rPr lang="en-US" dirty="0"/>
              <a:t> (</a:t>
            </a:r>
            <a:r>
              <a:rPr lang="en-US" dirty="0" err="1"/>
              <a:t>seedeelundkond</a:t>
            </a:r>
            <a:r>
              <a:rPr lang="en-US" dirty="0"/>
              <a:t>, </a:t>
            </a:r>
            <a:r>
              <a:rPr lang="en-US" dirty="0" err="1"/>
              <a:t>hingamiselundkond</a:t>
            </a:r>
            <a:r>
              <a:rPr lang="en-US" dirty="0"/>
              <a:t>, </a:t>
            </a:r>
            <a:r>
              <a:rPr lang="en-US" dirty="0" err="1"/>
              <a:t>närvisüsteem</a:t>
            </a:r>
            <a:r>
              <a:rPr lang="en-US" dirty="0"/>
              <a:t>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mudelid</a:t>
            </a:r>
            <a:r>
              <a:rPr lang="en-US" dirty="0"/>
              <a:t> </a:t>
            </a:r>
            <a:r>
              <a:rPr lang="en-US" dirty="0" err="1"/>
              <a:t>Sketchfab</a:t>
            </a:r>
            <a:r>
              <a:rPr lang="en-US" dirty="0"/>
              <a:t> </a:t>
            </a:r>
            <a:r>
              <a:rPr lang="en-US" dirty="0" err="1"/>
              <a:t>keskkonnast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>
                <a:hlinkClick r:id="rId2"/>
              </a:rPr>
              <a:t>www.sketchfab.com</a:t>
            </a:r>
            <a:r>
              <a:rPr lang="en-US" i="1" dirty="0"/>
              <a:t>)</a:t>
            </a:r>
            <a:br>
              <a:rPr lang="en-US" i="1" dirty="0"/>
            </a:br>
            <a:endParaRPr lang="en-US" i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250 </a:t>
            </a: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õpilast</a:t>
            </a:r>
            <a:r>
              <a:rPr lang="en-US" dirty="0"/>
              <a:t>, 10 </a:t>
            </a:r>
            <a:r>
              <a:rPr lang="en-US" dirty="0" err="1"/>
              <a:t>õpetajat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november</a:t>
            </a:r>
            <a:r>
              <a:rPr lang="en-US" dirty="0"/>
              <a:t> 2019 – </a:t>
            </a:r>
            <a:r>
              <a:rPr lang="en-US" dirty="0" err="1"/>
              <a:t>jaanuar</a:t>
            </a:r>
            <a:r>
              <a:rPr lang="en-US" dirty="0"/>
              <a:t> 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2BA77-0013-4838-9AF4-A89579756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8E12C91-D4D7-4FAA-994D-86E5BF45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9445"/>
            <a:ext cx="2894921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7A790-003E-4134-B063-74F71F90E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3AF89EF-12D4-43FF-B2C1-95C748B2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1443037"/>
            <a:ext cx="2971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38A745B-3644-4113-90F8-4E296348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2562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FD24E-BAEF-4335-82AB-1C8453D51A16}"/>
              </a:ext>
            </a:extLst>
          </p:cNvPr>
          <p:cNvSpPr txBox="1"/>
          <p:nvPr/>
        </p:nvSpPr>
        <p:spPr>
          <a:xfrm>
            <a:off x="1524000" y="5504454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terve</a:t>
            </a:r>
            <a:r>
              <a:rPr lang="en-US" sz="2000" dirty="0"/>
              <a:t> </a:t>
            </a:r>
            <a:r>
              <a:rPr lang="en-US" sz="2000" dirty="0" err="1"/>
              <a:t>inimese</a:t>
            </a:r>
            <a:r>
              <a:rPr lang="en-US" sz="2000" dirty="0"/>
              <a:t> ja </a:t>
            </a:r>
            <a:r>
              <a:rPr lang="en-US" sz="2000" dirty="0" err="1"/>
              <a:t>suitsetaja</a:t>
            </a:r>
            <a:r>
              <a:rPr lang="en-US" sz="2000" dirty="0"/>
              <a:t> </a:t>
            </a:r>
            <a:r>
              <a:rPr lang="en-US" sz="2000" dirty="0" err="1"/>
              <a:t>kopsud</a:t>
            </a:r>
            <a:endParaRPr lang="et-EE" sz="2000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BD4529E0-F050-4275-8014-9D86CFAD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2" y="2035521"/>
            <a:ext cx="4133850" cy="30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8D2A8-020C-4143-9A08-CD000EB13C8C}"/>
              </a:ext>
            </a:extLst>
          </p:cNvPr>
          <p:cNvSpPr txBox="1"/>
          <p:nvPr/>
        </p:nvSpPr>
        <p:spPr>
          <a:xfrm>
            <a:off x="7286627" y="5120484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gaasivahetus</a:t>
            </a:r>
            <a:r>
              <a:rPr lang="en-US" sz="2000" dirty="0"/>
              <a:t> </a:t>
            </a:r>
            <a:r>
              <a:rPr lang="en-US" sz="2000" dirty="0" err="1"/>
              <a:t>inimese</a:t>
            </a:r>
            <a:r>
              <a:rPr lang="en-US" sz="2000" dirty="0"/>
              <a:t> </a:t>
            </a:r>
            <a:r>
              <a:rPr lang="en-US" sz="2000" dirty="0" err="1"/>
              <a:t>kopsudes</a:t>
            </a:r>
            <a:endParaRPr lang="et-EE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430ADC-D0F5-4B6A-B790-5352F4D0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483"/>
            <a:ext cx="10972800" cy="685800"/>
          </a:xfrm>
        </p:spPr>
        <p:txBody>
          <a:bodyPr/>
          <a:lstStyle/>
          <a:p>
            <a:pPr algn="ctr"/>
            <a:r>
              <a:rPr lang="en-US" sz="4200" dirty="0" err="1"/>
              <a:t>Hingamiselundkond</a:t>
            </a:r>
            <a:endParaRPr lang="et-EE" sz="4200" dirty="0"/>
          </a:p>
        </p:txBody>
      </p:sp>
    </p:spTree>
    <p:extLst>
      <p:ext uri="{BB962C8B-B14F-4D97-AF65-F5344CB8AC3E}">
        <p14:creationId xmlns:p14="http://schemas.microsoft.com/office/powerpoint/2010/main" val="235267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D658-E0B3-46A7-B8CA-4F00A107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85800"/>
          </a:xfrm>
        </p:spPr>
        <p:txBody>
          <a:bodyPr/>
          <a:lstStyle/>
          <a:p>
            <a:pPr algn="ctr"/>
            <a:r>
              <a:rPr lang="en-US" dirty="0" err="1"/>
              <a:t>Õppekava</a:t>
            </a:r>
            <a:r>
              <a:rPr lang="en-US" dirty="0"/>
              <a:t> </a:t>
            </a:r>
            <a:r>
              <a:rPr lang="en-US" dirty="0" err="1"/>
              <a:t>analüüs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F1418-D724-4974-93AC-4E46C09AD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08985"/>
            <a:ext cx="10972800" cy="49530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Mõeldes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õpetatava</a:t>
            </a:r>
            <a:r>
              <a:rPr lang="en-US" dirty="0"/>
              <a:t>(</a:t>
            </a:r>
            <a:r>
              <a:rPr lang="en-US" dirty="0" err="1"/>
              <a:t>te</a:t>
            </a:r>
            <a:r>
              <a:rPr lang="en-US" dirty="0"/>
              <a:t>) </a:t>
            </a:r>
            <a:r>
              <a:rPr lang="en-US" dirty="0" err="1"/>
              <a:t>aine</a:t>
            </a:r>
            <a:r>
              <a:rPr lang="en-US" dirty="0"/>
              <a:t>(</a:t>
            </a:r>
            <a:r>
              <a:rPr lang="en-US" dirty="0" err="1"/>
              <a:t>te</a:t>
            </a:r>
            <a:r>
              <a:rPr lang="en-US" dirty="0"/>
              <a:t>) </a:t>
            </a:r>
            <a:r>
              <a:rPr lang="en-US" dirty="0" err="1"/>
              <a:t>ainekavale</a:t>
            </a:r>
            <a:r>
              <a:rPr lang="en-US" dirty="0"/>
              <a:t>, </a:t>
            </a:r>
            <a:r>
              <a:rPr lang="en-US" dirty="0" err="1"/>
              <a:t>otsi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ja pane </a:t>
            </a:r>
            <a:r>
              <a:rPr lang="en-US" dirty="0" err="1"/>
              <a:t>kirja</a:t>
            </a:r>
            <a:r>
              <a:rPr lang="en-US" dirty="0"/>
              <a:t> need </a:t>
            </a:r>
            <a:r>
              <a:rPr lang="en-US" dirty="0" err="1"/>
              <a:t>teemad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b="1" dirty="0" err="1"/>
              <a:t>mõistlik</a:t>
            </a:r>
            <a:r>
              <a:rPr lang="en-US" dirty="0"/>
              <a:t> </a:t>
            </a:r>
            <a:r>
              <a:rPr lang="en-US" dirty="0" err="1"/>
              <a:t>kasutada</a:t>
            </a:r>
            <a:r>
              <a:rPr lang="en-US" dirty="0"/>
              <a:t> AR/VR.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6D18F-3279-4E9E-9548-E669311F2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4C05E6-7B78-4D03-B8C3-BB4A42000E6F}"/>
              </a:ext>
            </a:extLst>
          </p:cNvPr>
          <p:cNvSpPr txBox="1">
            <a:spLocks/>
          </p:cNvSpPr>
          <p:nvPr/>
        </p:nvSpPr>
        <p:spPr bwMode="auto">
          <a:xfrm>
            <a:off x="609600" y="38100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ubik Bold" panose="00000800000000000000" pitchFamily="2" charset="-79"/>
              </a:defRPr>
            </a:lvl9pPr>
          </a:lstStyle>
          <a:p>
            <a:pPr algn="ctr"/>
            <a:r>
              <a:rPr lang="en-US"/>
              <a:t>Tunnikava loomine</a:t>
            </a:r>
            <a:endParaRPr lang="et-E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EA7E72-C784-4BE5-8FAB-881550B50B40}"/>
              </a:ext>
            </a:extLst>
          </p:cNvPr>
          <p:cNvSpPr txBox="1">
            <a:spLocks/>
          </p:cNvSpPr>
          <p:nvPr/>
        </p:nvSpPr>
        <p:spPr bwMode="auto">
          <a:xfrm>
            <a:off x="636165" y="48768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Tunnikava vorm:   </a:t>
            </a:r>
            <a:r>
              <a:rPr lang="en-US" b="1" i="1"/>
              <a:t>tinyurl.com/tunnikava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950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160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Courier New</vt:lpstr>
      <vt:lpstr>Rubik</vt:lpstr>
      <vt:lpstr>Rubik Bold</vt:lpstr>
      <vt:lpstr>UT_2019 Theme</vt:lpstr>
      <vt:lpstr>AR/VR tehnoloogiate kasutamine sisuloomeks</vt:lpstr>
      <vt:lpstr>Tunniplaan 31. jaanuaril</vt:lpstr>
      <vt:lpstr>Tunniplaan 1. veebruaril</vt:lpstr>
      <vt:lpstr>Tunniplaan 1. veebruaril</vt:lpstr>
      <vt:lpstr>Kuidas ja miks tuua AR/VR tundidesse?</vt:lpstr>
      <vt:lpstr>EL-STEM pilootprojekt </vt:lpstr>
      <vt:lpstr>Hingamiselundkond</vt:lpstr>
      <vt:lpstr>Õppekava analüüs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Geidi Mitt</cp:lastModifiedBy>
  <cp:revision>55</cp:revision>
  <dcterms:created xsi:type="dcterms:W3CDTF">2018-12-27T16:27:33Z</dcterms:created>
  <dcterms:modified xsi:type="dcterms:W3CDTF">2020-01-29T17:43:21Z</dcterms:modified>
</cp:coreProperties>
</file>